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  <p:sldMasterId id="2147483982" r:id="rId2"/>
  </p:sldMasterIdLst>
  <p:notesMasterIdLst>
    <p:notesMasterId r:id="rId23"/>
  </p:notesMasterIdLst>
  <p:sldIdLst>
    <p:sldId id="256" r:id="rId3"/>
    <p:sldId id="276" r:id="rId4"/>
    <p:sldId id="278" r:id="rId5"/>
    <p:sldId id="275" r:id="rId6"/>
    <p:sldId id="259" r:id="rId7"/>
    <p:sldId id="260" r:id="rId8"/>
    <p:sldId id="258" r:id="rId9"/>
    <p:sldId id="273" r:id="rId10"/>
    <p:sldId id="263" r:id="rId11"/>
    <p:sldId id="279" r:id="rId12"/>
    <p:sldId id="295" r:id="rId13"/>
    <p:sldId id="289" r:id="rId14"/>
    <p:sldId id="281" r:id="rId15"/>
    <p:sldId id="287" r:id="rId16"/>
    <p:sldId id="277" r:id="rId17"/>
    <p:sldId id="290" r:id="rId18"/>
    <p:sldId id="283" r:id="rId19"/>
    <p:sldId id="292" r:id="rId20"/>
    <p:sldId id="294" r:id="rId21"/>
    <p:sldId id="27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????? ?????????" initials="??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9" autoAdjust="0"/>
    <p:restoredTop sz="72939" autoAdjust="0"/>
  </p:normalViewPr>
  <p:slideViewPr>
    <p:cSldViewPr>
      <p:cViewPr>
        <p:scale>
          <a:sx n="55" d="100"/>
          <a:sy n="55" d="100"/>
        </p:scale>
        <p:origin x="-229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889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3"/>
          </c:dPt>
          <c:dLbls>
            <c:dLbl>
              <c:idx val="0"/>
              <c:layout>
                <c:manualLayout>
                  <c:x val="-0.24041995315272399"/>
                  <c:y val="-0.162598629445935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2177513574662635E-2"/>
                  <c:y val="-2.512900746877271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улучшение общего состояния после прохождения  11 процедур</c:v>
                </c:pt>
                <c:pt idx="1">
                  <c:v>улучшение общего состояния, после прохождения курса, но не систематического </c:v>
                </c:pt>
                <c:pt idx="2">
                  <c:v>улучшение общего состояния после  однократного сеанса</c:v>
                </c:pt>
                <c:pt idx="3">
                  <c:v>без изменений в самочуствии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6.7535746479739409E-2"/>
          <c:y val="3.1188956162530479E-2"/>
          <c:w val="0.85875435539540435"/>
          <c:h val="0.4447371194625021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34B22-2140-4B6C-B49C-3833C0BB9EE1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EB7BA-EE11-436E-83B0-5BDC6E526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93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EB7BA-EE11-436E-83B0-5BDC6E5265D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6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44219-2D7E-44B4-BAE3-A92ADA57D5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11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608060-C561-4907-9443-6EBB6989E7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86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DE94E-1AA1-4D0B-8B21-4F53CB39E7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76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44219-2D7E-44B4-BAE3-A92ADA57D5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867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E2D06-294A-4BB6-A1AC-87D85F9668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07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49BB6-C95F-4E33-BB4B-081703AAC2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23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ED2A6-B55E-46AF-90FB-3050AD1400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07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EDEB3-3F13-4A34-8F38-A6C26ABC3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644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6A1C5-BB0C-488F-AF86-0DA9601EA9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68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CDC3E-38AA-47AE-B257-117B4AF2A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19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84E70B-59E9-4E65-8467-E67BD47F34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6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E2D06-294A-4BB6-A1AC-87D85F9668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049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590BF-FEA4-4035-B0CA-ED2E7F18B4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777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70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885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1610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842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0805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029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608060-C561-4907-9443-6EBB6989E7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480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DE94E-1AA1-4D0B-8B21-4F53CB39E7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49BB6-C95F-4E33-BB4B-081703AAC2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1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ED2A6-B55E-46AF-90FB-3050AD1400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5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EDEB3-3F13-4A34-8F38-A6C26ABC3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14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6A1C5-BB0C-488F-AF86-0DA9601EA9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5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CDC3E-38AA-47AE-B257-117B4AF2A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6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84E70B-59E9-4E65-8467-E67BD47F34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071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590BF-FEA4-4035-B0CA-ED2E7F18B4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2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4EC48A-32A0-42B6-9B48-2291D3699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927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  <p:sldLayoutId id="2147483998" r:id="rId16"/>
    <p:sldLayoutId id="214748399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1538" y="642918"/>
            <a:ext cx="6728792" cy="5214974"/>
          </a:xfrm>
        </p:spPr>
        <p:txBody>
          <a:bodyPr anchor="ctr">
            <a:no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психосоматической релаксации как инструмент проведения эффективных реабилитационных мероприятий у пациентов психоневрологического интерната и профилактики психо -эмоционального выгорания у сотрудников социальной сферы на базе СПб ГБСУ СО «ПНИ-7» </a:t>
            </a:r>
          </a:p>
          <a:p>
            <a:pPr algn="ctr" eaLnBrk="1" hangingPunct="1">
              <a:spcBef>
                <a:spcPts val="0"/>
              </a:spcBef>
            </a:pPr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Санкт-Петербурга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9058" y="6488668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2016 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7786742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Показания: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Психосоматические расстройства;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Неврозы, невротические реакции, ПТСР;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Страхи, паника;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Высокий уровень психо-эмоционального напряжения;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Агрессия (физическая, вербальная,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аутоагрессивные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тенденции);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Депрессивные расстройства.</a:t>
            </a:r>
          </a:p>
          <a:p>
            <a:pPr algn="ctr"/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 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256"/>
            <a:ext cx="821962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Противопоказания:</a:t>
            </a:r>
          </a:p>
          <a:p>
            <a:pPr algn="ctr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 нет. Под вопросом может стоять возможность проведения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сеанса при острых психозах, сердечных приступах, сильном повышении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температуры или кровяном давлении.</a:t>
            </a:r>
          </a:p>
          <a:p>
            <a:pPr algn="ctr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214290"/>
            <a:ext cx="4214842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 16 сентября 2016 года:</a:t>
            </a:r>
          </a:p>
          <a:p>
            <a:pPr algn="ctr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Услуги получили 153 проживающих;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Из них курсовое лечение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сеансов)-прошло 112 человек.;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Вторично обратилось 48 человек.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Услуги среди персонала получили-45 человек;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них курсов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сеансов) прошли 23 человек;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Вторично обратилось 9 человек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началом лечения как проживающие, так и сотрудники тестировались по основным жалобам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каждого человека заводилась таблица, где отмечалась интенсивность жалоб по дням лечения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60927_1558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85728"/>
            <a:ext cx="4143404" cy="3000372"/>
          </a:xfrm>
          <a:prstGeom prst="rect">
            <a:avLst/>
          </a:prstGeom>
        </p:spPr>
      </p:pic>
      <p:pic>
        <p:nvPicPr>
          <p:cNvPr id="4" name="Рисунок 3" descr="20160928_1125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571876"/>
            <a:ext cx="3429024" cy="307181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52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20160929_1405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416824" cy="516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501121" cy="71096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данный период отчетливо прослеживается положительная динамика соматического и психологического состояния у проживающих и персонала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именно: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Снятие эмоционально-психологического напряжения, возникающее в результате стресса.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агрессивных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аутоагрессивных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тенденций, раздражительности.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Изменение градуса эмоционального фона на положительный.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уровня депрессивных состояний.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Профилактика усугубления когнитивного дефекта.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Улучшение фона эмоционально-волевой сферы.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уровня тревоги.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уровня фрустрации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Повышение работоспособности</a:t>
            </a: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357166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Таблица. Отображение процентного улучшения состояния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 ГБСУ СО ПНИ №7 от 16.09.2016 г. среди проживающих и сотрудников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857892"/>
            <a:ext cx="78581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*  Пациент с выраженной дефектом эмоционально-волевой сферы с проявлением реакций                                      </a:t>
            </a:r>
          </a:p>
          <a:p>
            <a:r>
              <a:rPr lang="ru-RU" sz="1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негативизма в силу психического заболевания</a:t>
            </a:r>
            <a:endParaRPr lang="ru-RU" sz="14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00034" y="1071546"/>
          <a:ext cx="8266595" cy="4754880"/>
        </p:xfrm>
        <a:graphic>
          <a:graphicData uri="http://schemas.openxmlformats.org/drawingml/2006/table">
            <a:tbl>
              <a:tblPr/>
              <a:tblGrid>
                <a:gridCol w="7429552"/>
                <a:gridCol w="837043"/>
              </a:tblGrid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агрессивности, конфликтности, негативизма в поведения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Стабилизация психо-эмоционального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фона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Улучшение сна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Снятие стрессового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состояния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уровня тревоги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 болевых ощущений опорно-двигательного аппарата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Ослабление головных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болей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ощущения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безопасности и покоя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Улучшение общего состояния организма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мотивации к лечению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мышечного тонуса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утомляемости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Положительная динамика отсутствует *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1%</a:t>
                      </a:r>
                      <a:endParaRPr lang="ru-RU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79628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7667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214686"/>
            <a:ext cx="626469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475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74295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Профессиональная деятельность медицинских работников, участвующих в лечении и реабилитации больных, занимает большую часть рабочего времени. Специалист, порой забывая о собственном «я» полностью растворяемся в общественном «мы», вкладывая в работу весь смысл своей  жизни, что постепенно приводит к тому, что силы его иссякают, и появляются признаки истощения.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214686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Наиболее тесную связь с выгоранием имеет возраст и стаж работы в профессии. Показано,  что средний медицинский персонал психиатрических клиник «выгорает» через 1,5 года после начала работы, а социальные работники начинают испытывать данный симптом через 2-4 года. Склонность более молодых по возрасту работников к выгоранию объясняется эмоциональным шоком, которые они испытывают при столкновении с реальной действительностью, часто не соответствующей их ожиданиям.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7"/>
            <a:ext cx="807249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Основными симптомами СЭВ являются: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усталость, утомление, истощение после активной профессиональной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психосоматическпе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проблемы (колебания артериального давления, головные боли, заболевания пищеварительной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систем, неврологические расстройства, бессонница);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появление негативного отношения к пациентам (вместо имевшихся ранее позитивных взаимоотношений);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отрицательная настроенность к выполняемой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агрессивные тенденции (гнев и раздражительность по отношению к коллегам и пациентам);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функциональное, негативное отношение к себе;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тревожные состояния, пессимистическая настроенность, депрессия, ощущение бессмысленности происходящих событий, чувство вины.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055380" cy="1400530"/>
          </a:xfrm>
        </p:spPr>
        <p:txBody>
          <a:bodyPr/>
          <a:lstStyle/>
          <a:p>
            <a:pPr algn="ctr" eaLnBrk="1" hangingPunct="1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Результативность приема процедур по профилактике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професионального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выгорания в кабинете психосоматической релаксации  </a:t>
            </a:r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52155210"/>
              </p:ext>
            </p:extLst>
          </p:nvPr>
        </p:nvGraphicFramePr>
        <p:xfrm>
          <a:off x="428596" y="1500174"/>
          <a:ext cx="8228013" cy="5100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642918"/>
            <a:ext cx="37147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Данные которые мы привели, еще раз подтверждают исследования эффективности работы кабинета релаксации. Проведение сомато-психологической разгрузки в специально для этого адаптированной комнате позволяет повышать качество жизни проживающих психоневрологического интерната, их адаптивные возможности и успешно проводить профилактику психо-эмоционального выгорания у сотрудников социальной сферы.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  <p:pic>
        <p:nvPicPr>
          <p:cNvPr id="5" name="Рисунок 4" descr="20160927_153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28604"/>
            <a:ext cx="3857625" cy="557216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2576908"/>
            <a:ext cx="7620000" cy="4069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796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5584"/>
            <a:ext cx="84840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Добрый день,  уважаемые коллеги!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реабилитационных мероприятий для проведения социально-психологической реабилитации проживающих и профилактики 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психо-эмоционального выгорания у сотрудников СПб ГБСУ СО Психоневрологического интерната №7 в марте 2016 года был создан специально оборудованный кабинет психосоматической разгрузки.</a:t>
            </a:r>
          </a:p>
        </p:txBody>
      </p:sp>
    </p:spTree>
    <p:extLst>
      <p:ext uri="{BB962C8B-B14F-4D97-AF65-F5344CB8AC3E}">
        <p14:creationId xmlns:p14="http://schemas.microsoft.com/office/powerpoint/2010/main" val="213337250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ctrTitle"/>
          </p:nvPr>
        </p:nvSpPr>
        <p:spPr>
          <a:xfrm>
            <a:off x="2000232" y="357166"/>
            <a:ext cx="6620968" cy="2000264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  <p:sp>
        <p:nvSpPr>
          <p:cNvPr id="2048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14480" y="2500306"/>
            <a:ext cx="6400800" cy="16557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Санкт-Петербургское государственное бюджетное стационарное учреждение социального обслуживания </a:t>
            </a:r>
          </a:p>
          <a:p>
            <a:pPr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«Психоневрологический интернат № 7»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765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786190"/>
            <a:ext cx="7620000" cy="264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6357958"/>
            <a:ext cx="6632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Адрес: пр.  Ветеранов д. 180; тел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факс: 8 (812) 744-36-03;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почта: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pni7@rambler.ru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1" y="476672"/>
            <a:ext cx="6840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течение шести месяцев наши проживающие с различными диагнозами (шизофрения, ОЗГМ, деменция и пр.), а так же специалисты: медицинский персонал, администрация, социальные работники посещали кабинет психосоматической релаксации.  </a:t>
            </a:r>
          </a:p>
          <a:p>
            <a:pPr algn="ctr"/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 descr="20160929_1410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885474"/>
            <a:ext cx="7239178" cy="4615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909808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04664"/>
            <a:ext cx="4166250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13159"/>
            <a:ext cx="3888432" cy="6429210"/>
          </a:xfrm>
          <a:prstGeom prst="rect">
            <a:avLst/>
          </a:prstGeom>
          <a:noFill/>
        </p:spPr>
        <p:txBody>
          <a:bodyPr wrap="square" lIns="0" tIns="45720" rIns="36000" bIns="396000" anchor="ctr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666600"/>
              </a:buClr>
              <a:buSzPct val="75000"/>
            </a:pPr>
            <a:r>
              <a:rPr lang="ru-RU" sz="2000" b="1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/>
              </a:rPr>
              <a:t> </a:t>
            </a:r>
            <a:r>
              <a:rPr lang="ru-RU" sz="2400" b="1" i="1" u="sng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включает в себя</a:t>
            </a:r>
            <a:r>
              <a:rPr lang="ru-RU" sz="2400" b="1" i="1" u="sng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платформы для </a:t>
            </a:r>
            <a:r>
              <a:rPr lang="ru-RU" sz="2400" kern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тракционной</a:t>
            </a: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релаксации;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релаксационный аудиальный модуль</a:t>
            </a: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kern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аппаратно-биологический комплекс «Зеленая стена</a:t>
            </a: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искусственного солнечного света УИСС;</a:t>
            </a:r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облучатель </a:t>
            </a: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светолечебный «</a:t>
            </a:r>
            <a:r>
              <a:rPr lang="ru-RU" sz="2400" kern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Солис</a:t>
            </a:r>
            <a:r>
              <a:rPr lang="ru-RU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q"/>
            </a:pPr>
            <a:r>
              <a:rPr lang="ru-RU" sz="2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рассчитана на одновременное посещение трех человек.</a:t>
            </a:r>
            <a:endParaRPr lang="ru-RU" sz="2400" kern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3504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8477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Платформа для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тракционной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релаксации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214422"/>
            <a:ext cx="8501122" cy="4495798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Предназначается для общего вытяжения отдельных сегментов позвоночника и всего позвоночника в целом, устранения деформаций и снятия напряжений со скелетных мышц, связок при различных заболеваниях, посттравматических 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постнагрузочных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изменениях, деформациях позвоночника и опорно-двигательной системы, а также для отдыха и релаксации после рабочих физических нагрузок.</a:t>
            </a: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60929_140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00438"/>
            <a:ext cx="6500858" cy="307183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/>
              <a:t>Релаксационный </a:t>
            </a:r>
            <a:r>
              <a:rPr lang="ru-RU" sz="4000" dirty="0" err="1" smtClean="0"/>
              <a:t>аудиальный</a:t>
            </a:r>
            <a:r>
              <a:rPr lang="ru-RU" sz="4000" dirty="0" smtClean="0"/>
              <a:t> модуль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предназначен для снижения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эмоционального напряжения</a:t>
            </a:r>
            <a:endParaRPr lang="ru-RU" sz="2000" dirty="0" smtClean="0"/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00034" y="1571612"/>
            <a:ext cx="3643338" cy="464347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1800" dirty="0" smtClean="0"/>
              <a:t>     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программа для профилактики психосоматических расстройств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эссенциальные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гипертензии)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программа для борьбы со стрессом и профилактики эмоционального выгорания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программа в помощь при борьбе с зависимостями (курение, употребление алкоголя, заедание психологических проблем)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5" name="Рисунок 4" descr="20160929_141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928802"/>
            <a:ext cx="4124700" cy="38576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Аппаратно-биологический комплекс «Зелёная стена»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2133600"/>
            <a:ext cx="4038600" cy="3997325"/>
          </a:xfrm>
        </p:spPr>
        <p:txBody>
          <a:bodyPr/>
          <a:lstStyle/>
          <a:p>
            <a:pPr eaLnBrk="1" hangingPunct="1"/>
            <a:r>
              <a:rPr lang="ru-RU" sz="1600" smtClean="0">
                <a:latin typeface="Times New Roman" pitchFamily="18" charset="0"/>
              </a:rPr>
              <a:t>Принцип действия комплекса основан на формировании высоко кондиционированного воздуха, максимально приближенного по физико-химическому составу к природному воздуху, увлажнённого до оптимальных кондиций, насыщенного биологическими веществами и кислородом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</a:rPr>
              <a:t>В составе комплекса специальным образом подобранные растения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</a:rPr>
              <a:t>Используются гипоаллергенные нейтральные минеральные субстраты</a:t>
            </a:r>
            <a:endParaRPr lang="ru-RU" sz="1600" dirty="0" smtClean="0">
              <a:latin typeface="Times New Roman" pitchFamily="18" charset="0"/>
            </a:endParaRPr>
          </a:p>
        </p:txBody>
      </p:sp>
      <p:pic>
        <p:nvPicPr>
          <p:cNvPr id="6" name="Содержимое 5" descr="20160916_1405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928802"/>
            <a:ext cx="3857652" cy="408279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Устройство искусственного солнечного света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481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предназначено для обеспечения естественной потребности в солнечном свете людей, находящихся длительное время в помещении вне зависимости от сезона года.</a:t>
            </a:r>
          </a:p>
        </p:txBody>
      </p:sp>
      <p:pic>
        <p:nvPicPr>
          <p:cNvPr id="6" name="Содержимое 5" descr="20160929_14141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928802"/>
            <a:ext cx="2855299" cy="4200525"/>
          </a:xfrm>
        </p:spPr>
      </p:pic>
      <p:pic>
        <p:nvPicPr>
          <p:cNvPr id="7" name="Рисунок 6" descr="ис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714488"/>
            <a:ext cx="3801648" cy="471490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7055380" cy="140053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Светолечебный облучатель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Солис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ультрафиолетово-инфракрасный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85720" y="1643050"/>
            <a:ext cx="4259263" cy="4286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предназначен для компенсации недостаточности солнечного света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Используется при понижении защитных функций организма для профилактики простудных, вирусных и инфекционных заболеваний, а также при заболеваниях нервной системы с болевым синдромом, при заболевании суставов и органов дыхания, при лечении кожных болезней, при нарушении обменных процессов в организме.</a:t>
            </a:r>
          </a:p>
        </p:txBody>
      </p:sp>
      <p:pic>
        <p:nvPicPr>
          <p:cNvPr id="6" name="Содержимое 5" descr="аппара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571612"/>
            <a:ext cx="2357454" cy="4572032"/>
          </a:xfrm>
        </p:spPr>
      </p:pic>
      <p:pic>
        <p:nvPicPr>
          <p:cNvPr id="5" name="Рисунок 4" descr="20160929_141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357298"/>
            <a:ext cx="3071834" cy="507209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2061</TotalTime>
  <Words>1045</Words>
  <Application>Microsoft Office PowerPoint</Application>
  <PresentationFormat>Экран (4:3)</PresentationFormat>
  <Paragraphs>139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HDOfficeLightV0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Платформа для тракционной релаксации</vt:lpstr>
      <vt:lpstr>Релаксационный аудиальный модуль предназначен для снижения эмоционального напряжения</vt:lpstr>
      <vt:lpstr>Аппаратно-биологический комплекс «Зелёная стена»</vt:lpstr>
      <vt:lpstr>Устройство искусственного солнечного света </vt:lpstr>
      <vt:lpstr>Светолечебный облучатель «Солис»  (ультрафиолетово-инфракрасный)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Результативность приема процедур по профилактике професионального выгорания в кабинете психосоматической релаксации  </vt:lpstr>
      <vt:lpstr>Презентация PowerPoint</vt:lpstr>
      <vt:lpstr>Спасибо за внимание 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«Актуальность создания кабинетов психосоматической релаксации в контексте психологической реабилитации в учреждениях социального обслуживания населения г. Санкт-Петербурга»</dc:title>
  <dc:creator>1</dc:creator>
  <cp:lastModifiedBy>????? ?????????</cp:lastModifiedBy>
  <cp:revision>201</cp:revision>
  <dcterms:created xsi:type="dcterms:W3CDTF">2012-12-11T12:17:24Z</dcterms:created>
  <dcterms:modified xsi:type="dcterms:W3CDTF">2016-10-05T18:14:38Z</dcterms:modified>
</cp:coreProperties>
</file>